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39" r:id="rId3"/>
    <p:sldId id="345" r:id="rId4"/>
    <p:sldId id="346" r:id="rId5"/>
    <p:sldId id="347" r:id="rId6"/>
    <p:sldId id="348" r:id="rId7"/>
    <p:sldId id="34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>
        <p:scale>
          <a:sx n="72" d="100"/>
          <a:sy n="72" d="100"/>
        </p:scale>
        <p:origin x="-1104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94828-3009-42EA-924E-4390E3A50B44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9394E-FF18-47B5-BA3D-E51B8E0476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320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FA28-87F8-40C8-9560-6BEF5C9E4EF3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3059832" y="1196752"/>
            <a:ext cx="4752528" cy="32932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7030A0"/>
                </a:solidFill>
              </a:rPr>
              <a:t>Воспитательный потенциал учебного предмета «Иностранный язык»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Школа молодого учителя английского языка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582726"/>
          </a:xfrm>
        </p:spPr>
        <p:txBody>
          <a:bodyPr>
            <a:normAutofit fontScale="90000"/>
          </a:bodyPr>
          <a:lstStyle/>
          <a:p>
            <a:pPr indent="449580" algn="just">
              <a:spcAft>
                <a:spcPts val="0"/>
              </a:spcAft>
            </a:pPr>
            <a:r>
              <a:rPr lang="be-BY" sz="2200" dirty="0" smtClean="0"/>
              <a:t>	</a:t>
            </a:r>
            <a:br>
              <a:rPr lang="be-BY" sz="2200" dirty="0" smtClean="0"/>
            </a:br>
            <a:r>
              <a:rPr lang="be-BY" sz="2200" dirty="0" smtClean="0"/>
              <a:t/>
            </a:r>
            <a:br>
              <a:rPr lang="be-BY" sz="2200" dirty="0" smtClean="0"/>
            </a:br>
            <a:r>
              <a:rPr lang="be-BY" sz="2800" b="1" dirty="0" smtClean="0">
                <a:solidFill>
                  <a:srgbClr val="C00000"/>
                </a:solidFill>
                <a:latin typeface="+mn-lt"/>
              </a:rPr>
              <a:t>Цель</a:t>
            </a:r>
            <a:r>
              <a:rPr lang="be-BY" sz="2800" b="1" dirty="0" smtClean="0">
                <a:solidFill>
                  <a:srgbClr val="C00000"/>
                </a:solidFill>
                <a:latin typeface="+mn-lt"/>
              </a:rPr>
              <a:t>: </a:t>
            </a:r>
            <a:r>
              <a:rPr lang="be-BY" sz="28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создание условий для качественной реализации воспитательного потенциала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учебного предмета «Иностранный язык» учителями.</a:t>
            </a:r>
            <a:r>
              <a:rPr lang="ru-RU" sz="18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8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</a:br>
            <a:endParaRPr lang="ru-RU" sz="27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7400" b="1" dirty="0" smtClean="0">
                <a:solidFill>
                  <a:srgbClr val="C00000"/>
                </a:solidFill>
              </a:rPr>
              <a:t>Задачи</a:t>
            </a:r>
            <a:r>
              <a:rPr lang="ru-RU" sz="7400" b="1" dirty="0" smtClean="0">
                <a:solidFill>
                  <a:srgbClr val="C00000"/>
                </a:solidFill>
              </a:rPr>
              <a:t>: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7400" dirty="0" smtClean="0">
                <a:ea typeface="Calibri"/>
                <a:cs typeface="Times New Roman"/>
              </a:rPr>
              <a:t>	</a:t>
            </a:r>
            <a:r>
              <a:rPr lang="ru-RU" sz="7400" b="1" dirty="0" smtClean="0">
                <a:solidFill>
                  <a:srgbClr val="002060"/>
                </a:solidFill>
                <a:ea typeface="Calibri"/>
                <a:cs typeface="Times New Roman"/>
              </a:rPr>
              <a:t>определить </a:t>
            </a:r>
            <a:r>
              <a:rPr lang="ru-RU" sz="7400" b="1" dirty="0">
                <a:solidFill>
                  <a:srgbClr val="002060"/>
                </a:solidFill>
                <a:ea typeface="Calibri"/>
                <a:cs typeface="Times New Roman"/>
              </a:rPr>
              <a:t>основные проблемы, с которыми сталкиваются учителя английского языка с педагогическим стажем до двух лет;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7400" b="1" dirty="0" smtClean="0">
                <a:solidFill>
                  <a:srgbClr val="002060"/>
                </a:solidFill>
                <a:ea typeface="Calibri"/>
                <a:cs typeface="Times New Roman"/>
              </a:rPr>
              <a:t>	показать </a:t>
            </a:r>
            <a:r>
              <a:rPr lang="ru-RU" sz="7400" b="1" dirty="0">
                <a:solidFill>
                  <a:srgbClr val="002060"/>
                </a:solidFill>
                <a:ea typeface="Calibri"/>
                <a:cs typeface="Times New Roman"/>
              </a:rPr>
              <a:t>реализацию воспитательного потенциала на примере учебного занятия по английскому языку;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7400" b="1" dirty="0" smtClean="0">
                <a:solidFill>
                  <a:srgbClr val="002060"/>
                </a:solidFill>
                <a:ea typeface="Calibri"/>
                <a:cs typeface="Times New Roman"/>
              </a:rPr>
              <a:t>	содействовать </a:t>
            </a:r>
            <a:r>
              <a:rPr lang="ru-RU" sz="7400" b="1" dirty="0">
                <a:solidFill>
                  <a:srgbClr val="002060"/>
                </a:solidFill>
                <a:ea typeface="Calibri"/>
                <a:cs typeface="Times New Roman"/>
              </a:rPr>
              <a:t>популяризации опыта работы </a:t>
            </a:r>
            <a:r>
              <a:rPr lang="ru-RU" sz="7400" b="1" dirty="0" err="1">
                <a:solidFill>
                  <a:srgbClr val="002060"/>
                </a:solidFill>
                <a:ea typeface="Calibri"/>
                <a:cs typeface="Times New Roman"/>
              </a:rPr>
              <a:t>Ярмолы</a:t>
            </a:r>
            <a:r>
              <a:rPr lang="ru-RU" sz="7400" b="1" dirty="0">
                <a:solidFill>
                  <a:srgbClr val="002060"/>
                </a:solidFill>
                <a:ea typeface="Calibri"/>
                <a:cs typeface="Times New Roman"/>
              </a:rPr>
              <a:t> Г.А., учителя высшей квалификационной категории государственного учреждения образования «</a:t>
            </a:r>
            <a:r>
              <a:rPr lang="ru-RU" sz="7400" b="1" dirty="0" err="1">
                <a:solidFill>
                  <a:srgbClr val="002060"/>
                </a:solidFill>
                <a:ea typeface="Calibri"/>
                <a:cs typeface="Times New Roman"/>
              </a:rPr>
              <a:t>Станьковская</a:t>
            </a:r>
            <a:r>
              <a:rPr lang="ru-RU" sz="7400" b="1" dirty="0">
                <a:solidFill>
                  <a:srgbClr val="002060"/>
                </a:solidFill>
                <a:ea typeface="Calibri"/>
                <a:cs typeface="Times New Roman"/>
              </a:rPr>
              <a:t> средняя школа имени М. </a:t>
            </a:r>
            <a:r>
              <a:rPr lang="ru-RU" sz="7400" b="1" dirty="0" err="1">
                <a:solidFill>
                  <a:srgbClr val="002060"/>
                </a:solidFill>
                <a:ea typeface="Calibri"/>
                <a:cs typeface="Times New Roman"/>
              </a:rPr>
              <a:t>Казея</a:t>
            </a:r>
            <a:r>
              <a:rPr lang="ru-RU" sz="7400" b="1" dirty="0">
                <a:solidFill>
                  <a:srgbClr val="002060"/>
                </a:solidFill>
                <a:ea typeface="Calibri"/>
                <a:cs typeface="Times New Roman"/>
              </a:rPr>
              <a:t>», руководителя методического формирования.</a:t>
            </a:r>
          </a:p>
          <a:p>
            <a:pPr>
              <a:buNone/>
            </a:pPr>
            <a:endParaRPr lang="ru-RU" sz="3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ru-RU" sz="9600" dirty="0" smtClean="0"/>
              <a:t>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28728" y="214290"/>
            <a:ext cx="62151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План работы</a:t>
            </a:r>
            <a:endParaRPr lang="ru-RU" sz="5400" b="1" cap="all" dirty="0">
              <a:ln/>
              <a:solidFill>
                <a:schemeClr val="accent6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357298"/>
            <a:ext cx="7715304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ea typeface="Calibri" pitchFamily="34" charset="0"/>
                <a:cs typeface="Times New Roman" pitchFamily="18" charset="0"/>
              </a:rPr>
              <a:t>1. </a:t>
            </a:r>
            <a:r>
              <a:rPr lang="ru-RU" sz="2400" b="1" dirty="0">
                <a:ea typeface="Calibri"/>
              </a:rPr>
              <a:t>Работа учителя английского языка по развитию интеллектуального и личностного потенциала учащихся.</a:t>
            </a:r>
            <a:endParaRPr lang="ru-RU" sz="2400" b="1" dirty="0" smtClean="0"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ru-RU" sz="2400" b="1" i="1" dirty="0" err="1" smtClean="0">
                <a:solidFill>
                  <a:srgbClr val="002060"/>
                </a:solidFill>
              </a:rPr>
              <a:t>Мойса</a:t>
            </a:r>
            <a:r>
              <a:rPr lang="ru-RU" sz="2400" b="1" i="1" dirty="0" smtClean="0">
                <a:solidFill>
                  <a:srgbClr val="002060"/>
                </a:solidFill>
              </a:rPr>
              <a:t> Татьяна Иосифовна, методист государственного </a:t>
            </a:r>
            <a:r>
              <a:rPr lang="ru-RU" sz="2400" b="1" i="1" dirty="0" smtClean="0">
                <a:solidFill>
                  <a:srgbClr val="002060"/>
                </a:solidFill>
              </a:rPr>
              <a:t>учреждения образования </a:t>
            </a:r>
            <a:r>
              <a:rPr lang="ru-RU" sz="2400" b="1" i="1" dirty="0" smtClean="0">
                <a:solidFill>
                  <a:srgbClr val="002060"/>
                </a:solidFill>
              </a:rPr>
              <a:t>«Дзержинский районный учебно-методический кабинет».</a:t>
            </a:r>
          </a:p>
          <a:p>
            <a:pPr indent="449580" algn="just">
              <a:spcAft>
                <a:spcPts val="0"/>
              </a:spcAft>
            </a:pPr>
            <a:r>
              <a:rPr lang="ru-RU" sz="2400" b="1" dirty="0" smtClean="0"/>
              <a:t>2. </a:t>
            </a:r>
            <a:r>
              <a:rPr lang="ru-RU" sz="2400" b="1" dirty="0">
                <a:ea typeface="Calibri"/>
                <a:cs typeface="Times New Roman"/>
              </a:rPr>
              <a:t>Реализация воспитательного потенциала иностранного языка как основа преподавания учебного предмета</a:t>
            </a:r>
            <a:r>
              <a:rPr lang="ru-RU" sz="2400" b="1" dirty="0" smtClean="0">
                <a:ea typeface="Calibri"/>
                <a:cs typeface="Times New Roman"/>
              </a:rPr>
              <a:t>.</a:t>
            </a:r>
          </a:p>
          <a:p>
            <a:pPr indent="449580" algn="just">
              <a:spcAft>
                <a:spcPts val="0"/>
              </a:spcAft>
            </a:pPr>
            <a:r>
              <a:rPr lang="ru-RU" sz="2400" b="1" i="1" dirty="0" err="1">
                <a:solidFill>
                  <a:srgbClr val="002060"/>
                </a:solidFill>
                <a:ea typeface="Calibri"/>
                <a:cs typeface="Times New Roman"/>
              </a:rPr>
              <a:t>Ярмола</a:t>
            </a:r>
            <a:r>
              <a:rPr lang="ru-RU" sz="2400" b="1" i="1" dirty="0">
                <a:solidFill>
                  <a:srgbClr val="002060"/>
                </a:solidFill>
                <a:ea typeface="Calibri"/>
                <a:cs typeface="Times New Roman"/>
              </a:rPr>
              <a:t> Галина Анатольевна, учитель высшей квалификационной категории  государственного учреждения образования «</a:t>
            </a:r>
            <a:r>
              <a:rPr lang="ru-RU" sz="2400" b="1" i="1" dirty="0" err="1">
                <a:solidFill>
                  <a:srgbClr val="002060"/>
                </a:solidFill>
                <a:ea typeface="Calibri"/>
                <a:cs typeface="Times New Roman"/>
              </a:rPr>
              <a:t>Станьковская</a:t>
            </a:r>
            <a:r>
              <a:rPr lang="ru-RU" sz="2400" b="1" i="1" dirty="0">
                <a:solidFill>
                  <a:srgbClr val="002060"/>
                </a:solidFill>
                <a:ea typeface="Calibri"/>
                <a:cs typeface="Times New Roman"/>
              </a:rPr>
              <a:t> средняя школа имени М. </a:t>
            </a:r>
            <a:r>
              <a:rPr lang="ru-RU" sz="2400" b="1" i="1" dirty="0" err="1">
                <a:solidFill>
                  <a:srgbClr val="002060"/>
                </a:solidFill>
                <a:ea typeface="Calibri"/>
                <a:cs typeface="Times New Roman"/>
              </a:rPr>
              <a:t>Казея</a:t>
            </a:r>
            <a:r>
              <a:rPr lang="ru-RU" sz="2400" b="1" i="1" dirty="0">
                <a:solidFill>
                  <a:srgbClr val="002060"/>
                </a:solidFill>
                <a:ea typeface="Calibri"/>
                <a:cs typeface="Times New Roman"/>
              </a:rPr>
              <a:t>», руководитель методического формирования.</a:t>
            </a:r>
            <a:endParaRPr lang="ru-RU" sz="2400" b="1" i="1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49580" algn="just">
              <a:spcAft>
                <a:spcPts val="0"/>
              </a:spcAft>
            </a:pPr>
            <a:endParaRPr lang="ru-RU" sz="1600" b="1" dirty="0">
              <a:latin typeface="Calibri"/>
              <a:ea typeface="Calibri"/>
              <a:cs typeface="Times New Roman"/>
            </a:endParaRPr>
          </a:p>
          <a:p>
            <a:pPr algn="just"/>
            <a:endParaRPr lang="ru-RU" sz="2400" b="1" dirty="0" smtClean="0"/>
          </a:p>
          <a:p>
            <a:pPr algn="just"/>
            <a:endParaRPr lang="be-BY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94525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28728" y="214290"/>
            <a:ext cx="62151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План работы</a:t>
            </a:r>
            <a:endParaRPr lang="ru-RU" sz="5400" b="1" cap="all" dirty="0">
              <a:ln/>
              <a:solidFill>
                <a:schemeClr val="accent6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357298"/>
            <a:ext cx="771530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ea typeface="Calibri" pitchFamily="34" charset="0"/>
                <a:cs typeface="Times New Roman" pitchFamily="18" charset="0"/>
              </a:rPr>
              <a:t>3. </a:t>
            </a:r>
            <a:r>
              <a:rPr lang="ru-RU" sz="2400" b="1" dirty="0"/>
              <a:t>Учебное занятие в </a:t>
            </a:r>
            <a:r>
              <a:rPr lang="en-US" sz="2400" b="1" dirty="0"/>
              <a:t>V</a:t>
            </a:r>
            <a:r>
              <a:rPr lang="be-BY" sz="2400" b="1" dirty="0"/>
              <a:t>І </a:t>
            </a:r>
            <a:r>
              <a:rPr lang="ru-RU" sz="2400" b="1" dirty="0"/>
              <a:t>классе «Легенды и мифы</a:t>
            </a:r>
            <a:r>
              <a:rPr lang="ru-RU" sz="2400" b="1" dirty="0" smtClean="0"/>
              <a:t>»</a:t>
            </a:r>
            <a:r>
              <a:rPr lang="ru-RU" sz="2400" b="1" dirty="0" smtClean="0">
                <a:ea typeface="Calibri"/>
              </a:rPr>
              <a:t>.</a:t>
            </a:r>
            <a:endParaRPr lang="ru-RU" sz="2400" b="1" dirty="0" smtClean="0">
              <a:ea typeface="Calibri" pitchFamily="34" charset="0"/>
              <a:cs typeface="Times New Roman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400" b="1" i="1" dirty="0" err="1" smtClean="0">
                <a:solidFill>
                  <a:srgbClr val="002060"/>
                </a:solidFill>
                <a:ea typeface="Calibri"/>
                <a:cs typeface="Times New Roman"/>
              </a:rPr>
              <a:t>Ярмола</a:t>
            </a:r>
            <a:r>
              <a:rPr lang="ru-RU" sz="2400" b="1" i="1" dirty="0" smtClean="0">
                <a:solidFill>
                  <a:srgbClr val="002060"/>
                </a:solidFill>
                <a:ea typeface="Calibri"/>
                <a:cs typeface="Times New Roman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ea typeface="Calibri"/>
                <a:cs typeface="Times New Roman"/>
              </a:rPr>
              <a:t>Галина Анатольевна, учитель высшей квалификационной категории  государственного учреждения образования «</a:t>
            </a:r>
            <a:r>
              <a:rPr lang="ru-RU" sz="2400" b="1" i="1" dirty="0" err="1">
                <a:solidFill>
                  <a:srgbClr val="002060"/>
                </a:solidFill>
                <a:ea typeface="Calibri"/>
                <a:cs typeface="Times New Roman"/>
              </a:rPr>
              <a:t>Станьковская</a:t>
            </a:r>
            <a:r>
              <a:rPr lang="ru-RU" sz="2400" b="1" i="1" dirty="0">
                <a:solidFill>
                  <a:srgbClr val="002060"/>
                </a:solidFill>
                <a:ea typeface="Calibri"/>
                <a:cs typeface="Times New Roman"/>
              </a:rPr>
              <a:t> средняя школа имени М. </a:t>
            </a:r>
            <a:r>
              <a:rPr lang="ru-RU" sz="2400" b="1" i="1" dirty="0" err="1">
                <a:solidFill>
                  <a:srgbClr val="002060"/>
                </a:solidFill>
                <a:ea typeface="Calibri"/>
                <a:cs typeface="Times New Roman"/>
              </a:rPr>
              <a:t>Казея</a:t>
            </a:r>
            <a:r>
              <a:rPr lang="ru-RU" sz="2400" b="1" i="1" dirty="0">
                <a:solidFill>
                  <a:srgbClr val="002060"/>
                </a:solidFill>
                <a:ea typeface="Calibri"/>
                <a:cs typeface="Times New Roman"/>
              </a:rPr>
              <a:t>», руководитель методического </a:t>
            </a:r>
            <a:r>
              <a:rPr lang="ru-RU" sz="2400" b="1" i="1" dirty="0" smtClean="0">
                <a:solidFill>
                  <a:srgbClr val="002060"/>
                </a:solidFill>
                <a:ea typeface="Calibri"/>
                <a:cs typeface="Times New Roman"/>
              </a:rPr>
              <a:t>формирования.</a:t>
            </a:r>
          </a:p>
          <a:p>
            <a:pPr indent="449580" algn="just">
              <a:spcAft>
                <a:spcPts val="0"/>
              </a:spcAft>
            </a:pPr>
            <a:r>
              <a:rPr lang="ru-RU" sz="2400" b="1" dirty="0" smtClean="0">
                <a:ea typeface="Calibri"/>
                <a:cs typeface="Times New Roman"/>
              </a:rPr>
              <a:t>4. </a:t>
            </a:r>
            <a:r>
              <a:rPr lang="ru-RU" sz="2400" b="1" dirty="0">
                <a:ea typeface="Calibri"/>
              </a:rPr>
              <a:t>Анализ учебного занятия в </a:t>
            </a:r>
            <a:r>
              <a:rPr lang="en-US" sz="2400" b="1" dirty="0">
                <a:ea typeface="Calibri"/>
              </a:rPr>
              <a:t>V</a:t>
            </a:r>
            <a:r>
              <a:rPr lang="be-BY" sz="2400" b="1" dirty="0">
                <a:ea typeface="Calibri"/>
              </a:rPr>
              <a:t>І </a:t>
            </a:r>
            <a:r>
              <a:rPr lang="ru-RU" sz="2400" b="1" dirty="0">
                <a:ea typeface="Calibri"/>
              </a:rPr>
              <a:t>классе «Легенды и мифы</a:t>
            </a:r>
            <a:r>
              <a:rPr lang="ru-RU" sz="2400" b="1" dirty="0" smtClean="0">
                <a:ea typeface="Calibri"/>
              </a:rPr>
              <a:t>».</a:t>
            </a:r>
          </a:p>
          <a:p>
            <a:pPr indent="449580" algn="just">
              <a:spcAft>
                <a:spcPts val="0"/>
              </a:spcAft>
            </a:pPr>
            <a:r>
              <a:rPr lang="ru-RU" sz="2400" b="1" dirty="0" smtClean="0">
                <a:ea typeface="Calibri"/>
              </a:rPr>
              <a:t>5. </a:t>
            </a:r>
            <a:r>
              <a:rPr lang="ru-RU" sz="2400" b="1" dirty="0">
                <a:ea typeface="Calibri"/>
              </a:rPr>
              <a:t>Свободный микрофон «Проблемы </a:t>
            </a:r>
            <a:r>
              <a:rPr lang="ru-RU" sz="2400" b="1" dirty="0" smtClean="0">
                <a:ea typeface="Calibri"/>
              </a:rPr>
              <a:t>преподавания английского языка».</a:t>
            </a:r>
          </a:p>
          <a:p>
            <a:pPr indent="449580" algn="just">
              <a:spcAft>
                <a:spcPts val="0"/>
              </a:spcAft>
            </a:pPr>
            <a:endParaRPr lang="ru-RU" sz="1600" b="1" dirty="0">
              <a:latin typeface="Calibri"/>
              <a:ea typeface="Calibri"/>
              <a:cs typeface="Times New Roman"/>
            </a:endParaRPr>
          </a:p>
          <a:p>
            <a:pPr algn="just"/>
            <a:endParaRPr lang="ru-RU" sz="2400" b="1" dirty="0" smtClean="0"/>
          </a:p>
          <a:p>
            <a:pPr algn="just"/>
            <a:endParaRPr lang="be-BY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98850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28728" y="214290"/>
            <a:ext cx="62151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АНКЕТА</a:t>
            </a:r>
            <a:endParaRPr lang="ru-RU" sz="5400" b="1" cap="all" dirty="0">
              <a:ln/>
              <a:solidFill>
                <a:schemeClr val="accent6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357298"/>
            <a:ext cx="771530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Ф.И.О.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Учреждение образования.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Успешным в преподавании английского языка считаю…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Трудности в постановке цели урока.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Трудности в выборе форм и методов работы.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Хочу методической помощи…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Хочу узнать и научиться…</a:t>
            </a:r>
            <a:endParaRPr lang="ru-RU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Иные проблемы по методике преподавания предмета (указать).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 algn="just"/>
            <a:endParaRPr lang="ru-RU" sz="2400" b="1" dirty="0" smtClean="0"/>
          </a:p>
          <a:p>
            <a:pPr algn="just"/>
            <a:endParaRPr lang="be-BY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01524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28728" y="214290"/>
            <a:ext cx="62151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РЕКОМЕНДАЦИИ</a:t>
            </a:r>
            <a:endParaRPr lang="ru-RU" sz="5400" b="1" cap="all" dirty="0">
              <a:ln/>
              <a:solidFill>
                <a:schemeClr val="accent6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357298"/>
            <a:ext cx="77153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2000" b="1" dirty="0" smtClean="0">
                <a:latin typeface="Calibri"/>
                <a:ea typeface="Calibri"/>
                <a:cs typeface="Times New Roman"/>
              </a:rPr>
              <a:t>Обеспечить коммуникативную направленность учебного занятия (16.12.2021, далее – постоянно).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2000" b="1" dirty="0" smtClean="0">
                <a:latin typeface="Calibri"/>
                <a:ea typeface="Calibri"/>
                <a:cs typeface="Times New Roman"/>
              </a:rPr>
              <a:t>Использовать ресурс стимулирующих, факультативных занятий, очно-заочных школ, тренингов, оздоровительных лагерей, семинаров по подготовке к олимпиадам, конкурсам работ исследовательского характера (2021/2022 учебный год, далее – постоянно).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2000" b="1" dirty="0" smtClean="0">
                <a:latin typeface="Calibri"/>
                <a:ea typeface="Calibri"/>
                <a:cs typeface="Times New Roman"/>
              </a:rPr>
              <a:t>Использовать при подготовке к учебным занятиям, внеклассным мероприятиям материалы научно-методического журнала «</a:t>
            </a:r>
            <a:r>
              <a:rPr lang="ru-RU" sz="2000" b="1" dirty="0" err="1" smtClean="0">
                <a:latin typeface="Calibri"/>
                <a:ea typeface="Calibri"/>
                <a:cs typeface="Times New Roman"/>
              </a:rPr>
              <a:t>Замежныя</a:t>
            </a:r>
            <a:r>
              <a:rPr lang="ru-RU" sz="2000" b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000" b="1" dirty="0" err="1" smtClean="0">
                <a:latin typeface="Calibri"/>
                <a:ea typeface="Calibri"/>
                <a:cs typeface="Times New Roman"/>
              </a:rPr>
              <a:t>мовы</a:t>
            </a:r>
            <a:r>
              <a:rPr lang="ru-RU" sz="2000" b="1" dirty="0" smtClean="0">
                <a:latin typeface="Calibri"/>
                <a:ea typeface="Calibri"/>
                <a:cs typeface="Times New Roman"/>
              </a:rPr>
              <a:t>» (2021/2022 учебный год, далее – постоянно).</a:t>
            </a:r>
          </a:p>
          <a:p>
            <a:pPr marL="342900" lvl="0" indent="-342900" algn="just">
              <a:buFontTx/>
              <a:buAutoNum type="arabicPeriod"/>
            </a:pPr>
            <a:r>
              <a:rPr lang="ru-RU" sz="2000" b="1" dirty="0" smtClean="0">
                <a:latin typeface="Calibri"/>
                <a:ea typeface="Calibri"/>
                <a:cs typeface="Times New Roman"/>
              </a:rPr>
              <a:t>Способствовать развитию интеллектуального и творческого потенциала учащихся через добровольное участие учащихся в игре-конкурсе «</a:t>
            </a:r>
            <a:r>
              <a:rPr lang="ru-RU" sz="2000" b="1" dirty="0" err="1" smtClean="0">
                <a:latin typeface="Calibri"/>
                <a:ea typeface="Calibri"/>
                <a:cs typeface="Times New Roman"/>
              </a:rPr>
              <a:t>Лингвистенок</a:t>
            </a:r>
            <a:r>
              <a:rPr lang="ru-RU" sz="2000" b="1" dirty="0" smtClean="0">
                <a:latin typeface="Calibri"/>
                <a:ea typeface="Calibri"/>
                <a:cs typeface="Times New Roman"/>
              </a:rPr>
              <a:t>» </a:t>
            </a:r>
            <a:r>
              <a:rPr lang="ru-RU" sz="20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» (2021/2022 учебный год, далее – постоянно).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2000" b="1" dirty="0" smtClean="0">
              <a:latin typeface="Calibri"/>
              <a:ea typeface="Calibri"/>
              <a:cs typeface="Times New Roman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2000" b="1" dirty="0" smtClean="0">
              <a:latin typeface="Calibri"/>
              <a:ea typeface="Calibri"/>
              <a:cs typeface="Times New Roman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 algn="just"/>
            <a:endParaRPr lang="ru-RU" sz="2400" b="1" dirty="0" smtClean="0"/>
          </a:p>
          <a:p>
            <a:pPr algn="just"/>
            <a:endParaRPr lang="be-BY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13481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28728" y="214290"/>
            <a:ext cx="62151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РЕКОМЕНДАЦИИ</a:t>
            </a:r>
            <a:endParaRPr lang="ru-RU" sz="5400" b="1" cap="all" dirty="0">
              <a:ln/>
              <a:solidFill>
                <a:schemeClr val="accent6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357298"/>
            <a:ext cx="77153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 smtClean="0">
                <a:latin typeface="Calibri"/>
                <a:ea typeface="Calibri"/>
                <a:cs typeface="Times New Roman"/>
              </a:rPr>
              <a:t>5. Реализовывать воспитательный потенциал учебного предмета «Иностранный язык» через грамотный подбор дидактического материала, благоприятный психологический климат, творческие задания (2021/2022 учебный год, </a:t>
            </a:r>
            <a:r>
              <a:rPr lang="ru-RU" sz="2000" b="1" smtClean="0">
                <a:latin typeface="Calibri"/>
                <a:ea typeface="Calibri"/>
                <a:cs typeface="Times New Roman"/>
              </a:rPr>
              <a:t>далее – постоянно).</a:t>
            </a:r>
            <a:endParaRPr lang="ru-RU" sz="2000" b="1" dirty="0" smtClean="0">
              <a:latin typeface="Calibri"/>
              <a:ea typeface="Calibri"/>
              <a:cs typeface="Times New Roman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2000" b="1" dirty="0" smtClean="0">
              <a:latin typeface="Calibri"/>
              <a:ea typeface="Calibri"/>
              <a:cs typeface="Times New Roman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 algn="just"/>
            <a:endParaRPr lang="ru-RU" sz="2400" b="1" dirty="0" smtClean="0"/>
          </a:p>
          <a:p>
            <a:pPr algn="just"/>
            <a:endParaRPr lang="be-BY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13813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F7F7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319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   Цель: создание условий для качественной реализации воспитательного потенциала учебного предмета «Иностранный язык» учителями. </vt:lpstr>
      <vt:lpstr>План работы</vt:lpstr>
      <vt:lpstr>План работы</vt:lpstr>
      <vt:lpstr>АНКЕТА</vt:lpstr>
      <vt:lpstr>РЕКОМЕНДАЦИИ</vt:lpstr>
      <vt:lpstr>РЕКОМЕНДАЦИИ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66</cp:revision>
  <dcterms:created xsi:type="dcterms:W3CDTF">2013-08-17T08:34:50Z</dcterms:created>
  <dcterms:modified xsi:type="dcterms:W3CDTF">2021-12-15T05:56:13Z</dcterms:modified>
</cp:coreProperties>
</file>